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6"/>
  </p:notesMasterIdLst>
  <p:sldIdLst>
    <p:sldId id="1284" r:id="rId2"/>
    <p:sldId id="1122" r:id="rId3"/>
    <p:sldId id="713" r:id="rId4"/>
    <p:sldId id="1123" r:id="rId5"/>
    <p:sldId id="1124" r:id="rId6"/>
    <p:sldId id="1132" r:id="rId7"/>
    <p:sldId id="1289" r:id="rId8"/>
    <p:sldId id="1126" r:id="rId9"/>
    <p:sldId id="1285" r:id="rId10"/>
    <p:sldId id="1286" r:id="rId11"/>
    <p:sldId id="1293" r:id="rId12"/>
    <p:sldId id="1292" r:id="rId13"/>
    <p:sldId id="1127" r:id="rId14"/>
    <p:sldId id="1291" r:id="rId15"/>
    <p:sldId id="1129" r:id="rId16"/>
    <p:sldId id="1135" r:id="rId17"/>
    <p:sldId id="1295" r:id="rId18"/>
    <p:sldId id="1296" r:id="rId19"/>
    <p:sldId id="1297" r:id="rId20"/>
    <p:sldId id="1298" r:id="rId21"/>
    <p:sldId id="1302" r:id="rId22"/>
    <p:sldId id="1300" r:id="rId23"/>
    <p:sldId id="1301" r:id="rId24"/>
    <p:sldId id="1303" r:id="rId25"/>
    <p:sldId id="1139" r:id="rId26"/>
    <p:sldId id="1140" r:id="rId27"/>
    <p:sldId id="1141" r:id="rId28"/>
    <p:sldId id="1142" r:id="rId29"/>
    <p:sldId id="1144" r:id="rId30"/>
    <p:sldId id="1143" r:id="rId31"/>
    <p:sldId id="1151" r:id="rId32"/>
    <p:sldId id="1146" r:id="rId33"/>
    <p:sldId id="1154" r:id="rId34"/>
    <p:sldId id="1152" r:id="rId35"/>
    <p:sldId id="1153" r:id="rId36"/>
    <p:sldId id="1149" r:id="rId37"/>
    <p:sldId id="1145" r:id="rId38"/>
    <p:sldId id="1150" r:id="rId39"/>
    <p:sldId id="1155" r:id="rId40"/>
    <p:sldId id="712" r:id="rId41"/>
    <p:sldId id="768" r:id="rId42"/>
    <p:sldId id="1304" r:id="rId43"/>
    <p:sldId id="1157" r:id="rId44"/>
    <p:sldId id="1158" r:id="rId45"/>
    <p:sldId id="1159" r:id="rId46"/>
    <p:sldId id="1009" r:id="rId47"/>
    <p:sldId id="1015" r:id="rId48"/>
    <p:sldId id="1212" r:id="rId49"/>
    <p:sldId id="1241" r:id="rId50"/>
    <p:sldId id="1242" r:id="rId51"/>
    <p:sldId id="1244" r:id="rId52"/>
    <p:sldId id="1204" r:id="rId53"/>
    <p:sldId id="1274" r:id="rId54"/>
    <p:sldId id="1288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284"/>
            <p14:sldId id="1122"/>
            <p14:sldId id="713"/>
            <p14:sldId id="1123"/>
            <p14:sldId id="1124"/>
            <p14:sldId id="1132"/>
            <p14:sldId id="1289"/>
            <p14:sldId id="1126"/>
            <p14:sldId id="1285"/>
            <p14:sldId id="1286"/>
            <p14:sldId id="1293"/>
            <p14:sldId id="1292"/>
            <p14:sldId id="1127"/>
            <p14:sldId id="1291"/>
            <p14:sldId id="1129"/>
            <p14:sldId id="1135"/>
            <p14:sldId id="1295"/>
            <p14:sldId id="1296"/>
            <p14:sldId id="1297"/>
            <p14:sldId id="1298"/>
            <p14:sldId id="1302"/>
            <p14:sldId id="1300"/>
            <p14:sldId id="1301"/>
            <p14:sldId id="1303"/>
            <p14:sldId id="1139"/>
            <p14:sldId id="1140"/>
            <p14:sldId id="1141"/>
            <p14:sldId id="1142"/>
            <p14:sldId id="1144"/>
            <p14:sldId id="1143"/>
            <p14:sldId id="1151"/>
            <p14:sldId id="1146"/>
            <p14:sldId id="1154"/>
            <p14:sldId id="1152"/>
            <p14:sldId id="1153"/>
            <p14:sldId id="1149"/>
            <p14:sldId id="1145"/>
            <p14:sldId id="1150"/>
            <p14:sldId id="1155"/>
            <p14:sldId id="712"/>
            <p14:sldId id="768"/>
            <p14:sldId id="1304"/>
            <p14:sldId id="1157"/>
            <p14:sldId id="1158"/>
            <p14:sldId id="1159"/>
            <p14:sldId id="1009"/>
            <p14:sldId id="1015"/>
            <p14:sldId id="1212"/>
            <p14:sldId id="1241"/>
            <p14:sldId id="1242"/>
            <p14:sldId id="1244"/>
            <p14:sldId id="1204"/>
            <p14:sldId id="1274"/>
            <p14:sldId id="1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4DA27E"/>
    <a:srgbClr val="BF74E1"/>
    <a:srgbClr val="6CABA1"/>
    <a:srgbClr val="FB8E20"/>
    <a:srgbClr val="D4EBE9"/>
    <a:srgbClr val="9E60B8"/>
    <a:srgbClr val="EF7D1D"/>
    <a:srgbClr val="B04432"/>
    <a:srgbClr val="177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52"/>
    <p:restoredTop sz="96911" autoAdjust="0"/>
  </p:normalViewPr>
  <p:slideViewPr>
    <p:cSldViewPr snapToGrid="0" snapToObjects="1">
      <p:cViewPr varScale="1">
        <p:scale>
          <a:sx n="215" d="100"/>
          <a:sy n="215" d="100"/>
        </p:scale>
        <p:origin x="32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3.png>
</file>

<file path=ppt/media/image14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56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54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27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492775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0020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EF7D1D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95252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75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49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7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4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90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89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41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70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3" r:id="rId13"/>
    <p:sldLayoutId id="2147483682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ejs-202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Relationship Id="rId4" Type="http://schemas.openxmlformats.org/officeDocument/2006/relationships/hyperlink" Target="mailto:nils@nilshartmann.ne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-15975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>
                  <a:solidFill>
                    <a:srgbClr val="D4EBE9"/>
                  </a:solidFill>
                </a:rPr>
                <a:t>EnterJS Darmstadt | Juni 2022 | @nilshartmann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29887B25-EA64-B19B-76A6-59DD8BBC8ACC}"/>
              </a:ext>
            </a:extLst>
          </p:cNvPr>
          <p:cNvSpPr/>
          <p:nvPr/>
        </p:nvSpPr>
        <p:spPr>
          <a:xfrm>
            <a:off x="3771828" y="1557907"/>
            <a:ext cx="5158812" cy="147732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de-DE" sz="9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9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9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18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24E65B5-473A-A589-6F3A-5047DB50A5AB}"/>
              </a:ext>
            </a:extLst>
          </p:cNvPr>
          <p:cNvSpPr/>
          <p:nvPr/>
        </p:nvSpPr>
        <p:spPr>
          <a:xfrm>
            <a:off x="3771828" y="3035235"/>
            <a:ext cx="3100319" cy="38801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/ejs-2022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8CF51D6-0A06-ED43-14A3-FAB04D2C7809}"/>
              </a:ext>
            </a:extLst>
          </p:cNvPr>
          <p:cNvSpPr/>
          <p:nvPr/>
        </p:nvSpPr>
        <p:spPr>
          <a:xfrm>
            <a:off x="3771828" y="1130417"/>
            <a:ext cx="1908301" cy="43404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4DA27E"/>
                </a:solidFill>
                <a:latin typeface="Montserrat" charset="0"/>
                <a:ea typeface="Montserrat" charset="0"/>
                <a:cs typeface="Montserrat" charset="0"/>
              </a:rPr>
              <a:t>Neues in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3681318" y="348718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3682173" y="609482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62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345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A62A3E-87DA-32FA-1ECC-F0C7D8B81F23}"/>
              </a:ext>
            </a:extLst>
          </p:cNvPr>
          <p:cNvSpPr/>
          <p:nvPr/>
        </p:nvSpPr>
        <p:spPr>
          <a:xfrm>
            <a:off x="705999" y="2723291"/>
            <a:ext cx="1205928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6DCD740-021C-7A93-3A82-2259FDA2933F}"/>
              </a:ext>
            </a:extLst>
          </p:cNvPr>
          <p:cNvCxnSpPr>
            <a:cxnSpLocks/>
          </p:cNvCxnSpPr>
          <p:nvPr/>
        </p:nvCxnSpPr>
        <p:spPr>
          <a:xfrm>
            <a:off x="1911927" y="2808514"/>
            <a:ext cx="717874" cy="1161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76B14D78-6DC7-4EB1-7879-7D4C3BB35D48}"/>
              </a:ext>
            </a:extLst>
          </p:cNvPr>
          <p:cNvSpPr txBox="1"/>
          <p:nvPr/>
        </p:nvSpPr>
        <p:spPr>
          <a:xfrm>
            <a:off x="2545336" y="2683511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C00000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 wird nicht abgebrochen</a:t>
            </a:r>
          </a:p>
        </p:txBody>
      </p:sp>
    </p:spTree>
    <p:extLst>
      <p:ext uri="{BB962C8B-B14F-4D97-AF65-F5344CB8AC3E}">
        <p14:creationId xmlns:p14="http://schemas.microsoft.com/office/powerpoint/2010/main" val="2011867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A62A3E-87DA-32FA-1ECC-F0C7D8B81F23}"/>
              </a:ext>
            </a:extLst>
          </p:cNvPr>
          <p:cNvSpPr/>
          <p:nvPr/>
        </p:nvSpPr>
        <p:spPr>
          <a:xfrm>
            <a:off x="705999" y="2723291"/>
            <a:ext cx="1205928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6DCD740-021C-7A93-3A82-2259FDA2933F}"/>
              </a:ext>
            </a:extLst>
          </p:cNvPr>
          <p:cNvCxnSpPr>
            <a:cxnSpLocks/>
          </p:cNvCxnSpPr>
          <p:nvPr/>
        </p:nvCxnSpPr>
        <p:spPr>
          <a:xfrm>
            <a:off x="1911927" y="2808514"/>
            <a:ext cx="717874" cy="1161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76B14D78-6DC7-4EB1-7879-7D4C3BB35D48}"/>
              </a:ext>
            </a:extLst>
          </p:cNvPr>
          <p:cNvSpPr txBox="1"/>
          <p:nvPr/>
        </p:nvSpPr>
        <p:spPr>
          <a:xfrm>
            <a:off x="2545336" y="2683511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C00000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 wird nicht abgebrochen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A151581-9EEA-B912-8934-D02AEE356F5A}"/>
              </a:ext>
            </a:extLst>
          </p:cNvPr>
          <p:cNvSpPr txBox="1"/>
          <p:nvPr/>
        </p:nvSpPr>
        <p:spPr>
          <a:xfrm>
            <a:off x="4570474" y="2221846"/>
            <a:ext cx="29287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 =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dirty="0">
              <a:solidFill>
                <a:srgbClr val="012339"/>
              </a:solidFill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return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 () =&gt; 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cancelSubscription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(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id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B35F804-680D-7457-68BB-CE7B725E255A}"/>
              </a:ext>
            </a:extLst>
          </p:cNvPr>
          <p:cNvSpPr/>
          <p:nvPr/>
        </p:nvSpPr>
        <p:spPr>
          <a:xfrm>
            <a:off x="4828942" y="2963031"/>
            <a:ext cx="2551571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48B3CD2-0969-F389-DBBF-BF922A8DF6BF}"/>
              </a:ext>
            </a:extLst>
          </p:cNvPr>
          <p:cNvCxnSpPr>
            <a:cxnSpLocks/>
          </p:cNvCxnSpPr>
          <p:nvPr/>
        </p:nvCxnSpPr>
        <p:spPr>
          <a:xfrm>
            <a:off x="6489864" y="3156706"/>
            <a:ext cx="1009404" cy="21397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55692680-C5BB-1434-383E-922E87C3EFC6}"/>
              </a:ext>
            </a:extLst>
          </p:cNvPr>
          <p:cNvSpPr txBox="1"/>
          <p:nvPr/>
        </p:nvSpPr>
        <p:spPr>
          <a:xfrm>
            <a:off x="6915455" y="3370680"/>
            <a:ext cx="16357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Richtig: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in Clean-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up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-Funktion beenden</a:t>
            </a:r>
          </a:p>
        </p:txBody>
      </p:sp>
    </p:spTree>
    <p:extLst>
      <p:ext uri="{BB962C8B-B14F-4D97-AF65-F5344CB8AC3E}">
        <p14:creationId xmlns:p14="http://schemas.microsoft.com/office/powerpoint/2010/main" val="2183584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useId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Generiert </a:t>
            </a:r>
            <a:r>
              <a:rPr lang="de-DE" b="0" dirty="0" err="1">
                <a:solidFill>
                  <a:srgbClr val="36544F"/>
                </a:solidFill>
              </a:rPr>
              <a:t>Ids</a:t>
            </a:r>
            <a:r>
              <a:rPr lang="de-DE" b="0" dirty="0">
                <a:solidFill>
                  <a:srgbClr val="36544F"/>
                </a:solidFill>
              </a:rPr>
              <a:t>, die bei Server- und Client-seitig identisch sind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817567" y="1863351"/>
            <a:ext cx="685189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Form()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Title: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aria-describedby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="..."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&lt;span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"&gt;Enter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 Title&lt;/span&gt;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&lt;/form&gt;;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41442982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r>
              <a:rPr lang="de-DE" dirty="0" err="1"/>
              <a:t>useSyncExternalStore</a:t>
            </a:r>
            <a:r>
              <a:rPr lang="de-DE" b="0" dirty="0"/>
              <a:t> </a:t>
            </a:r>
            <a:r>
              <a:rPr lang="de-DE" b="0" dirty="0">
                <a:solidFill>
                  <a:srgbClr val="36544F"/>
                </a:solidFill>
              </a:rPr>
              <a:t>und</a:t>
            </a:r>
            <a:r>
              <a:rPr lang="de-DE" b="0" dirty="0"/>
              <a:t> </a:t>
            </a:r>
            <a:r>
              <a:rPr lang="de-DE" dirty="0" err="1"/>
              <a:t>useInsertionEffect</a:t>
            </a:r>
            <a:r>
              <a:rPr lang="de-DE" b="0" dirty="0">
                <a:solidFill>
                  <a:srgbClr val="36544F"/>
                </a:solidFill>
              </a:rPr>
              <a:t>: nur für Bibliotheken</a:t>
            </a:r>
          </a:p>
          <a:p>
            <a:endParaRPr lang="de-DE" dirty="0"/>
          </a:p>
          <a:p>
            <a:r>
              <a:rPr lang="de-DE" dirty="0" err="1"/>
              <a:t>useTransition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dirty="0" err="1"/>
              <a:t>useDeferredValue</a:t>
            </a:r>
            <a:r>
              <a:rPr lang="de-DE" b="0" dirty="0">
                <a:solidFill>
                  <a:srgbClr val="36544F"/>
                </a:solidFill>
              </a:rPr>
              <a:t>: Updates als "nicht-dringend" markieren (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914983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s</a:t>
            </a:r>
          </a:p>
          <a:p>
            <a:pPr algn="ctr">
              <a:lnSpc>
                <a:spcPct val="200000"/>
              </a:lnSpc>
            </a:pP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Concurrent</a:t>
            </a:r>
            <a:r>
              <a:rPr lang="de-DE" sz="3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 </a:t>
            </a: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React</a:t>
            </a:r>
            <a:endParaRPr lang="de-DE" sz="3200" b="1" u="sng" dirty="0">
              <a:solidFill>
                <a:srgbClr val="9E60B8"/>
              </a:solidFill>
              <a:latin typeface="Source Sans Pro Black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249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 (Rendern und Commit)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AB3D85-93CE-7B87-4F49-58F1C1B59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065057"/>
            <a:ext cx="8724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48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Nach State-Update wird alles neu gerendert und </a:t>
            </a:r>
            <a:r>
              <a:rPr lang="de-DE" b="0" dirty="0" err="1">
                <a:solidFill>
                  <a:srgbClr val="36544F"/>
                </a:solidFill>
              </a:rPr>
              <a:t>commited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1819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6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5C60574-020D-8B01-F57A-14C0536EB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3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00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Nach State-Update wird alles neu gerendert und </a:t>
            </a:r>
            <a:r>
              <a:rPr lang="de-DE" b="0" dirty="0" err="1">
                <a:solidFill>
                  <a:srgbClr val="36544F"/>
                </a:solidFill>
              </a:rPr>
              <a:t>commited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1819407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A93BD0-75D1-E2B8-8025-523659368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3"/>
            <a:ext cx="8674100" cy="12573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8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dauert lange, kann aber nicht unterbrochen werden 🥱</a:t>
            </a:r>
          </a:p>
        </p:txBody>
      </p:sp>
    </p:spTree>
    <p:extLst>
      <p:ext uri="{BB962C8B-B14F-4D97-AF65-F5344CB8AC3E}">
        <p14:creationId xmlns:p14="http://schemas.microsoft.com/office/powerpoint/2010/main" val="605077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2788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543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geht schnell(er), C kommt aus dem "Cache" 👍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E71DB6-6962-3F23-89CC-C246A22C8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1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366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94124"/>
            <a:ext cx="6195927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i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Java, TypeScript, </a:t>
            </a:r>
            <a:r>
              <a:rPr lang="de-DE" b="1" i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i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9310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350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93108"/>
            <a:ext cx="1880638" cy="185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2593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285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wieder langsam 👎 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F0D1D9F-9A13-A4D7-610A-37B808B29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1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78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Dringende und weniger dringende Updates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D201DF-E4BD-914F-4450-5EDF25F56F68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</p:spTree>
    <p:extLst>
      <p:ext uri="{BB962C8B-B14F-4D97-AF65-F5344CB8AC3E}">
        <p14:creationId xmlns:p14="http://schemas.microsoft.com/office/powerpoint/2010/main" val="4001343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5014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Erst wird "dringendes"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</a:t>
            </a:r>
            <a:r>
              <a:rPr lang="de-DE" dirty="0">
                <a:solidFill>
                  <a:srgbClr val="C00000"/>
                </a:solidFill>
              </a:rPr>
              <a:t> durchgeführt...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4C00E2-FB2A-9D79-D054-9DCA3297B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96" y="2188659"/>
            <a:ext cx="86741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391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3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...danach wird das "nicht dringende"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</a:t>
            </a:r>
            <a:r>
              <a:rPr lang="de-DE" dirty="0">
                <a:solidFill>
                  <a:srgbClr val="C00000"/>
                </a:solidFill>
              </a:rPr>
              <a:t> durchgeführt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7B4C44C-FBC5-1388-D9F3-3148C438DD42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B0AC6E2-C227-C5B1-C436-35F80BE2E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2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47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abgebrochen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3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...danach wird das "nicht dringende"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</a:t>
            </a:r>
            <a:r>
              <a:rPr lang="de-DE" dirty="0">
                <a:solidFill>
                  <a:srgbClr val="C00000"/>
                </a:solidFill>
              </a:rPr>
              <a:t> durchgeführt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1D5169A-D5F0-D54E-835E-DE58F16F5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79355"/>
            <a:ext cx="6794500" cy="13716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3AFAEF7-8A01-6B2F-41EE-386AD8F129CF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5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151" b="1" dirty="0" err="1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</p:spTree>
    <p:extLst>
      <p:ext uri="{BB962C8B-B14F-4D97-AF65-F5344CB8AC3E}">
        <p14:creationId xmlns:p14="http://schemas.microsoft.com/office/powerpoint/2010/main" val="4800464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http://localhost:3001</a:t>
            </a:r>
          </a:p>
        </p:txBody>
      </p:sp>
    </p:spTree>
    <p:extLst>
      <p:ext uri="{BB962C8B-B14F-4D97-AF65-F5344CB8AC3E}">
        <p14:creationId xmlns:p14="http://schemas.microsoft.com/office/powerpoint/2010/main" val="822956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 🕵️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51F6BFA-C90C-9D37-78BF-C64730121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017" y="1463635"/>
            <a:ext cx="4260690" cy="325664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455B1D1D-737A-2191-8FAF-B15EF7BF1C08}"/>
              </a:ext>
            </a:extLst>
          </p:cNvPr>
          <p:cNvSpPr/>
          <p:nvPr/>
        </p:nvSpPr>
        <p:spPr>
          <a:xfrm>
            <a:off x="5537341" y="1401609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C638F46-B3B8-1958-2D79-84A567CF1592}"/>
              </a:ext>
            </a:extLst>
          </p:cNvPr>
          <p:cNvSpPr txBox="1"/>
          <p:nvPr/>
        </p:nvSpPr>
        <p:spPr>
          <a:xfrm>
            <a:off x="298579" y="1171976"/>
            <a:ext cx="42254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App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</a:p>
          <a:p>
            <a:r>
              <a:rPr lang="de-DE" sz="1000" dirty="0">
                <a:solidFill>
                  <a:srgbClr val="333333"/>
                </a:solidFill>
                <a:latin typeface="MonoLisa" panose="020B0509030204060204" pitchFamily="49" charset="0"/>
              </a:rPr>
              <a:t>        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// urgent update ("</a:t>
            </a:r>
            <a:r>
              <a:rPr lang="de-DE" sz="1000" dirty="0" err="1">
                <a:solidFill>
                  <a:srgbClr val="012339"/>
                </a:solidFill>
                <a:latin typeface="MonoLisa" panose="020B0509030204060204" pitchFamily="49" charset="0"/>
              </a:rPr>
              <a:t>count</a:t>
            </a:r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")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dirty="0">
                <a:solidFill>
                  <a:srgbClr val="A44185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dirty="0">
              <a:solidFill>
                <a:srgbClr val="012339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className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"App"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Go!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Count: 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65B62E-56E2-DAB4-D1C7-A99ADFA289F2}"/>
              </a:ext>
            </a:extLst>
          </p:cNvPr>
          <p:cNvSpPr/>
          <p:nvPr/>
        </p:nvSpPr>
        <p:spPr>
          <a:xfrm>
            <a:off x="5537341" y="4491348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472B52-E005-458E-4116-A93C0CD8EC03}"/>
              </a:ext>
            </a:extLst>
          </p:cNvPr>
          <p:cNvSpPr/>
          <p:nvPr/>
        </p:nvSpPr>
        <p:spPr>
          <a:xfrm>
            <a:off x="5537341" y="2322609"/>
            <a:ext cx="3308080" cy="43092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887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F85396-F890-9B57-86E9-A036AF39D088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F1729B7-45AC-882D-75DC-836CE22A6FC2}"/>
              </a:ext>
            </a:extLst>
          </p:cNvPr>
          <p:cNvSpPr/>
          <p:nvPr/>
        </p:nvSpPr>
        <p:spPr>
          <a:xfrm>
            <a:off x="1901735" y="1950487"/>
            <a:ext cx="774286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4B8F56E5-BE80-D21E-382B-6E56AA50CFA5}"/>
              </a:ext>
            </a:extLst>
          </p:cNvPr>
          <p:cNvCxnSpPr>
            <a:cxnSpLocks/>
          </p:cNvCxnSpPr>
          <p:nvPr/>
        </p:nvCxnSpPr>
        <p:spPr>
          <a:xfrm flipH="1">
            <a:off x="2071099" y="2144162"/>
            <a:ext cx="171683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BF5A3AF1-639D-9B9E-0015-6668F85B9D42}"/>
              </a:ext>
            </a:extLst>
          </p:cNvPr>
          <p:cNvSpPr txBox="1"/>
          <p:nvPr/>
        </p:nvSpPr>
        <p:spPr>
          <a:xfrm>
            <a:off x="1279128" y="2857818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Läuft Transition gerade ?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(ist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aktuell)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25B8250-FEF0-0F93-C6F4-24B4135343E8}"/>
              </a:ext>
            </a:extLst>
          </p:cNvPr>
          <p:cNvSpPr/>
          <p:nvPr/>
        </p:nvSpPr>
        <p:spPr>
          <a:xfrm>
            <a:off x="2786277" y="1950487"/>
            <a:ext cx="1252012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64EDB347-CBB4-9082-5F3B-B17D3936A72B}"/>
              </a:ext>
            </a:extLst>
          </p:cNvPr>
          <p:cNvCxnSpPr>
            <a:cxnSpLocks/>
          </p:cNvCxnSpPr>
          <p:nvPr/>
        </p:nvCxnSpPr>
        <p:spPr>
          <a:xfrm>
            <a:off x="3474879" y="2144162"/>
            <a:ext cx="436217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CF38339-C027-4861-CB6F-D67A15F5CD1F}"/>
              </a:ext>
            </a:extLst>
          </p:cNvPr>
          <p:cNvSpPr txBox="1"/>
          <p:nvPr/>
        </p:nvSpPr>
        <p:spPr>
          <a:xfrm>
            <a:off x="3119125" y="2857818"/>
            <a:ext cx="16357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Transition starten</a:t>
            </a:r>
          </a:p>
        </p:txBody>
      </p:sp>
    </p:spTree>
    <p:extLst>
      <p:ext uri="{BB962C8B-B14F-4D97-AF65-F5344CB8AC3E}">
        <p14:creationId xmlns:p14="http://schemas.microsoft.com/office/powerpoint/2010/main" val="2156507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9477" y="2420752"/>
            <a:ext cx="2108407" cy="165696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624010" y="2586448"/>
            <a:ext cx="1113700" cy="3435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7710" y="2420752"/>
            <a:ext cx="1930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"Normale" Updates sind "dringend" (wie bisher)</a:t>
            </a:r>
          </a:p>
        </p:txBody>
      </p:sp>
    </p:spTree>
    <p:extLst>
      <p:ext uri="{BB962C8B-B14F-4D97-AF65-F5344CB8AC3E}">
        <p14:creationId xmlns:p14="http://schemas.microsoft.com/office/powerpoint/2010/main" val="198643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3723" y="2700668"/>
            <a:ext cx="1964733" cy="538921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</p:cNvCxnSpPr>
          <p:nvPr/>
        </p:nvCxnSpPr>
        <p:spPr>
          <a:xfrm flipV="1">
            <a:off x="3448456" y="2866364"/>
            <a:ext cx="1354943" cy="127962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0244" y="2727357"/>
            <a:ext cx="20997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Updates innerhalb der Callback-Funktion 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sind "nicht dringend"</a:t>
            </a:r>
          </a:p>
        </p:txBody>
      </p:sp>
    </p:spTree>
    <p:extLst>
      <p:ext uri="{BB962C8B-B14F-4D97-AF65-F5344CB8AC3E}">
        <p14:creationId xmlns:p14="http://schemas.microsoft.com/office/powerpoint/2010/main" val="4021616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dirty="0" err="1">
                <a:solidFill>
                  <a:srgbClr val="367B42"/>
                </a:solidFill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?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!"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: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"Not 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1640478" y="3912087"/>
            <a:ext cx="3924300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2758129" y="4115106"/>
            <a:ext cx="1242838" cy="20251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3792708" y="4200790"/>
            <a:ext cx="27006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isPending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zeigt an, das nicht dringende Updates noch ausstehen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nicht aktuell)</a:t>
            </a:r>
          </a:p>
        </p:txBody>
      </p:sp>
    </p:spTree>
    <p:extLst>
      <p:ext uri="{BB962C8B-B14F-4D97-AF65-F5344CB8AC3E}">
        <p14:creationId xmlns:p14="http://schemas.microsoft.com/office/powerpoint/2010/main" val="594507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</a:t>
            </a:r>
            <a:r>
              <a:rPr lang="de-DE" dirty="0" err="1"/>
              <a:t>useTransition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</a:t>
            </a:r>
            <a:r>
              <a:rPr lang="de-DE" dirty="0" err="1"/>
              <a:t>useTransition</a:t>
            </a:r>
            <a:r>
              <a:rPr lang="de-DE" dirty="0"/>
              <a:t>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3478849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606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39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hier  </a:t>
            </a:r>
            <a:r>
              <a:rPr lang="de-DE" sz="1000" b="1" dirty="0">
                <a:solidFill>
                  <a:srgbClr val="BF74E1"/>
                </a:solidFill>
                <a:latin typeface="Source Sans Pro" panose="020B0503030403020204" pitchFamily="34" charset="0"/>
              </a:rPr>
              <a:t>immer 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aktuell...</a:t>
            </a:r>
          </a:p>
        </p:txBody>
      </p:sp>
    </p:spTree>
    <p:extLst>
      <p:ext uri="{BB962C8B-B14F-4D97-AF65-F5344CB8AC3E}">
        <p14:creationId xmlns:p14="http://schemas.microsoft.com/office/powerpoint/2010/main" val="41435785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immer aktuell...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04E31970-AD68-D60E-3FDD-B7B77108C629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2855167" y="3342838"/>
            <a:ext cx="3915716" cy="639467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E65927E-E97D-9819-9B4E-296EFCF02583}"/>
              </a:ext>
            </a:extLst>
          </p:cNvPr>
          <p:cNvSpPr txBox="1"/>
          <p:nvPr/>
        </p:nvSpPr>
        <p:spPr>
          <a:xfrm>
            <a:off x="6770883" y="3142783"/>
            <a:ext cx="1098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...UI wird immer aktualisiert 😢</a:t>
            </a:r>
          </a:p>
        </p:txBody>
      </p:sp>
    </p:spTree>
    <p:extLst>
      <p:ext uri="{BB962C8B-B14F-4D97-AF65-F5344CB8AC3E}">
        <p14:creationId xmlns:p14="http://schemas.microsoft.com/office/powerpoint/2010/main" val="1042016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Liefert vorherigen Wert zurück, wenn gerade "wichtiges" Update gerendert wird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Komponente kann sich dann selbst von "wichtigen" Updates abkoppeln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2599773" y="2245567"/>
            <a:ext cx="1233243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3819900" y="2448586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5785570" y="2571750"/>
            <a:ext cx="2276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kann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sein oder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von vorherigem Rendern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17F4D6-6277-1365-68D9-8F0CB1F3A791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B04432"/>
                </a:solidFill>
                <a:effectLst/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useDeferredValue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{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[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823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2341128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648CD8-7E1B-059D-E11A-F938E69553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45"/>
          <a:stretch/>
        </p:blipFill>
        <p:spPr>
          <a:xfrm>
            <a:off x="940525" y="2063931"/>
            <a:ext cx="7877148" cy="191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67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dirty="0" err="1"/>
              <a:t>what's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18+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0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1276875"/>
            <a:ext cx="5572125" cy="1994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7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94403E-B819-5D6A-6348-BCD924443AE2}"/>
              </a:ext>
            </a:extLst>
          </p:cNvPr>
          <p:cNvSpPr txBox="1"/>
          <p:nvPr/>
        </p:nvSpPr>
        <p:spPr>
          <a:xfrm>
            <a:off x="2506203" y="2589772"/>
            <a:ext cx="4572000" cy="1149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4000" b="1" dirty="0">
                <a:solidFill>
                  <a:srgbClr val="B04432"/>
                </a:solidFill>
                <a:latin typeface="Source Sans Pro Black" panose="020B0503030403020204" pitchFamily="34" charset="0"/>
              </a:rPr>
              <a:t>(experimentell)</a:t>
            </a:r>
          </a:p>
        </p:txBody>
      </p:sp>
    </p:spTree>
    <p:extLst>
      <p:ext uri="{BB962C8B-B14F-4D97-AF65-F5344CB8AC3E}">
        <p14:creationId xmlns:p14="http://schemas.microsoft.com/office/powerpoint/2010/main" val="2301137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Hooks</a:t>
            </a:r>
          </a:p>
          <a:p>
            <a:pPr algn="ctr">
              <a:lnSpc>
                <a:spcPct val="200000"/>
              </a:lnSpc>
            </a:pP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Concurrent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React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300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872113" y="1993704"/>
            <a:ext cx="739978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</a:p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Detching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5A7DDCA-E207-AFA2-17F6-C12691F04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A924B4F-BD28-31F7-C425-5C99BEE43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2882462" cy="32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644CE5F-9F8C-F988-EF76-3D8F574E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1268763" cy="329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6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seit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16.6 für dynamische Imports stabil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FA0F9A4-F207-5386-2377-AF63AAD34F13}"/>
              </a:ext>
            </a:extLst>
          </p:cNvPr>
          <p:cNvSpPr txBox="1"/>
          <p:nvPr/>
        </p:nvSpPr>
        <p:spPr>
          <a:xfrm>
            <a:off x="1282338" y="2268133"/>
            <a:ext cx="6851890" cy="221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&lt;Router&gt;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tuned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 &lt;/h1&gt;}&gt;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sz="1151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&lt;/Route&gt;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&lt;Router&gt;;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548136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Aktuell nur experimentell in einigen Bibliotheken</a:t>
            </a:r>
          </a:p>
          <a:p>
            <a:r>
              <a:rPr lang="de-DE" b="0" dirty="0">
                <a:solidFill>
                  <a:srgbClr val="36544F"/>
                </a:solidFill>
              </a:rPr>
              <a:t>Insbesondere die API ist noch nicht stabil</a:t>
            </a:r>
          </a:p>
        </p:txBody>
      </p:sp>
    </p:spTree>
    <p:extLst>
      <p:ext uri="{BB962C8B-B14F-4D97-AF65-F5344CB8AC3E}">
        <p14:creationId xmlns:p14="http://schemas.microsoft.com/office/powerpoint/2010/main" val="20540733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Demo 🕵️‍♀️</a:t>
            </a:r>
          </a:p>
          <a:p>
            <a:r>
              <a:rPr lang="de-DE" b="0" dirty="0">
                <a:solidFill>
                  <a:srgbClr val="36544F"/>
                </a:solidFill>
              </a:rPr>
              <a:t>localhost:3003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>
                <a:solidFill>
                  <a:srgbClr val="36544F"/>
                </a:solidFill>
              </a:rPr>
              <a:t>Homepage / </a:t>
            </a:r>
            <a:r>
              <a:rPr lang="de-DE" sz="1100" b="0" dirty="0" err="1">
                <a:solidFill>
                  <a:srgbClr val="36544F"/>
                </a:solidFill>
              </a:rPr>
              <a:t>BlogList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 err="1">
                <a:solidFill>
                  <a:srgbClr val="36544F"/>
                </a:solidFill>
              </a:rPr>
              <a:t>PostPage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dirty="0" err="1">
                <a:solidFill>
                  <a:srgbClr val="36544F"/>
                </a:solidFill>
              </a:rPr>
              <a:t>BlogTeaserList</a:t>
            </a:r>
            <a:r>
              <a:rPr lang="de-DE" sz="1100" dirty="0">
                <a:solidFill>
                  <a:srgbClr val="36544F"/>
                </a:solidFill>
              </a:rPr>
              <a:t>,  </a:t>
            </a:r>
            <a:r>
              <a:rPr lang="de-DE" sz="1100" dirty="0" err="1">
                <a:solidFill>
                  <a:srgbClr val="36544F"/>
                </a:solidFill>
              </a:rPr>
              <a:t>useTransition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6180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22589" y="1394506"/>
            <a:ext cx="3898824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10248500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wie bisherige React-Komponenten, werden </a:t>
            </a:r>
            <a:r>
              <a:rPr lang="de-DE" i="1" dirty="0">
                <a:solidFill>
                  <a:srgbClr val="36544F"/>
                </a:solidFill>
              </a:rPr>
              <a:t>nur</a:t>
            </a:r>
            <a:r>
              <a:rPr lang="de-DE" dirty="0">
                <a:solidFill>
                  <a:srgbClr val="36544F"/>
                </a:solidFill>
              </a:rPr>
              <a:t> auf dem Client ausgeführt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9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Bye, bye IE 👋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Kein Support für Internet Explorer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2E96FD-8CC2-A2A4-1216-77C9394A1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56"/>
          <a:stretch/>
        </p:blipFill>
        <p:spPr>
          <a:xfrm>
            <a:off x="1257300" y="2105025"/>
            <a:ext cx="6629400" cy="1719016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AB07D2F-BABA-C64E-34BA-848CEE47C518}"/>
              </a:ext>
            </a:extLst>
          </p:cNvPr>
          <p:cNvCxnSpPr>
            <a:cxnSpLocks/>
          </p:cNvCxnSpPr>
          <p:nvPr/>
        </p:nvCxnSpPr>
        <p:spPr>
          <a:xfrm flipH="1">
            <a:off x="762000" y="2657475"/>
            <a:ext cx="647700" cy="1343442"/>
          </a:xfrm>
          <a:prstGeom prst="line">
            <a:avLst/>
          </a:prstGeom>
          <a:noFill/>
          <a:ln>
            <a:solidFill>
              <a:srgbClr val="36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897BAB6-B7D4-B198-8DB5-2D973E621F78}"/>
              </a:ext>
            </a:extLst>
          </p:cNvPr>
          <p:cNvSpPr txBox="1"/>
          <p:nvPr/>
        </p:nvSpPr>
        <p:spPr>
          <a:xfrm>
            <a:off x="685800" y="3815507"/>
            <a:ext cx="7277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/2022/03/08/react-18-upgrade-guide.html#dropping-support-for-internet-explorer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10F4E6C-5302-58C7-1724-C0C8E14E2196}"/>
              </a:ext>
            </a:extLst>
          </p:cNvPr>
          <p:cNvSpPr/>
          <p:nvPr/>
        </p:nvSpPr>
        <p:spPr>
          <a:xfrm>
            <a:off x="2416479" y="2181225"/>
            <a:ext cx="3403296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97CAE16-2C1E-8BEA-56D3-358563567589}"/>
              </a:ext>
            </a:extLst>
          </p:cNvPr>
          <p:cNvSpPr txBox="1"/>
          <p:nvPr/>
        </p:nvSpPr>
        <p:spPr>
          <a:xfrm>
            <a:off x="485744" y="3948142"/>
            <a:ext cx="1943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</a:rPr>
              <a:t>Vor einer Woche!</a:t>
            </a:r>
          </a:p>
        </p:txBody>
      </p:sp>
    </p:spTree>
    <p:extLst>
      <p:ext uri="{BB962C8B-B14F-4D97-AF65-F5344CB8AC3E}">
        <p14:creationId xmlns:p14="http://schemas.microsoft.com/office/powerpoint/2010/main" val="16376989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werden </a:t>
            </a:r>
            <a:r>
              <a:rPr lang="de-DE" i="1" dirty="0">
                <a:solidFill>
                  <a:srgbClr val="36544F"/>
                </a:solidFill>
              </a:rPr>
              <a:t>nur</a:t>
            </a:r>
            <a:r>
              <a:rPr lang="de-DE" dirty="0">
                <a:solidFill>
                  <a:srgbClr val="36544F"/>
                </a:solidFill>
              </a:rPr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>
                <a:solidFill>
                  <a:srgbClr val="36544F"/>
                </a:solidFill>
              </a:rPr>
              <a:t>Client zurück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API: "normale" React-Komponenten (JS/TS,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754270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werden </a:t>
            </a:r>
            <a:r>
              <a:rPr lang="de-DE" i="1" dirty="0">
                <a:solidFill>
                  <a:srgbClr val="36544F"/>
                </a:solidFill>
              </a:rPr>
              <a:t>nur</a:t>
            </a:r>
            <a:r>
              <a:rPr lang="de-DE" dirty="0">
                <a:solidFill>
                  <a:srgbClr val="36544F"/>
                </a:solidFill>
              </a:rPr>
              <a:t> auf dem Server ausgeführt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liefern UI (!) zum React-Client zurück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API: "normale" React-Komponenten (JS/TS,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solidFill>
                  <a:srgbClr val="36544F"/>
                </a:solidFill>
              </a:rPr>
              <a:t>können Server Umgebung und Ressourcen nutzen (!)</a:t>
            </a:r>
          </a:p>
          <a:p>
            <a:pPr lvl="2"/>
            <a:r>
              <a:rPr lang="de-DE" dirty="0">
                <a:solidFill>
                  <a:srgbClr val="36544F"/>
                </a:solidFill>
              </a:rPr>
              <a:t>Datenbanken</a:t>
            </a:r>
          </a:p>
          <a:p>
            <a:pPr lvl="2"/>
            <a:r>
              <a:rPr lang="de-DE" dirty="0">
                <a:solidFill>
                  <a:srgbClr val="36544F"/>
                </a:solidFill>
              </a:rPr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11920894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solidFill>
                  <a:srgbClr val="36544F"/>
                </a:solidFill>
              </a:rPr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69731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051217"/>
            <a:ext cx="2153312" cy="1500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Netzwerk-Tab: unten ist der JS-Code der Komponente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775319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0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>
                  <a:solidFill>
                    <a:srgbClr val="D4EBE9"/>
                  </a:solidFill>
                </a:rPr>
                <a:t>EnterJS Darmstadt | Juni 2022 | @nilshartmann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6481917" y="13133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6482772" y="392094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3F6A2C-3C09-4243-7D5D-79B82537207C}"/>
              </a:ext>
            </a:extLst>
          </p:cNvPr>
          <p:cNvSpPr/>
          <p:nvPr/>
        </p:nvSpPr>
        <p:spPr>
          <a:xfrm>
            <a:off x="-11813" y="941977"/>
            <a:ext cx="916418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9E8F6C-67C3-A719-BF9B-AE3B84B6F849}"/>
              </a:ext>
            </a:extLst>
          </p:cNvPr>
          <p:cNvSpPr/>
          <p:nvPr/>
        </p:nvSpPr>
        <p:spPr>
          <a:xfrm>
            <a:off x="5082017" y="2471564"/>
            <a:ext cx="3228863" cy="64206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500" b="1" dirty="0">
                <a:solidFill>
                  <a:srgbClr val="36544F"/>
                </a:solidFill>
                <a:hlinkClick r:id="rId3"/>
              </a:rPr>
              <a:t>https://react.schule/ejs-2022</a:t>
            </a:r>
            <a:endParaRPr lang="de-DE" sz="1500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Kontakt: </a:t>
            </a:r>
            <a:r>
              <a:rPr lang="de-DE" sz="1500" b="1" dirty="0">
                <a:solidFill>
                  <a:srgbClr val="36544F"/>
                </a:solidFill>
                <a:hlinkClick r:id="rId4"/>
              </a:rPr>
              <a:t>nils@nilshartmann.net</a:t>
            </a:r>
            <a:r>
              <a:rPr lang="de-DE" sz="1500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514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 </a:t>
            </a:r>
            <a:r>
              <a:rPr lang="de-DE" dirty="0" err="1"/>
              <a:t>batching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Zusammenfassen von Renderings</a:t>
            </a:r>
          </a:p>
          <a:p>
            <a:r>
              <a:rPr lang="de-DE" b="0" dirty="0">
                <a:solidFill>
                  <a:srgbClr val="36544F"/>
                </a:solidFill>
              </a:rPr>
              <a:t>Mehrere Set-State-Aufrufe werden zusammengefasst, wenn sie </a:t>
            </a:r>
            <a:r>
              <a:rPr lang="de-DE" dirty="0">
                <a:solidFill>
                  <a:srgbClr val="36544F"/>
                </a:solidFill>
              </a:rPr>
              <a:t>als Folge eines Events</a:t>
            </a:r>
            <a:r>
              <a:rPr lang="de-DE" b="0" dirty="0">
                <a:solidFill>
                  <a:srgbClr val="36544F"/>
                </a:solidFill>
              </a:rPr>
              <a:t> ausgeführt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688982" y="2017420"/>
            <a:ext cx="6851890" cy="2925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PersonForm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handleClear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... /&gt;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...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handleClear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}&gt;Clear&lt;/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&lt;/form&gt;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9A07C19-DA58-6358-F3F0-7208B04B90F4}"/>
              </a:ext>
            </a:extLst>
          </p:cNvPr>
          <p:cNvSpPr/>
          <p:nvPr/>
        </p:nvSpPr>
        <p:spPr>
          <a:xfrm>
            <a:off x="2162175" y="3057525"/>
            <a:ext cx="1866900" cy="476250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CCCC918-EA10-4695-35A3-721054427B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029075" y="3195382"/>
            <a:ext cx="714375" cy="10026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7D909AA-920D-4C0D-562F-67E3D1BC52A4}"/>
              </a:ext>
            </a:extLst>
          </p:cNvPr>
          <p:cNvSpPr txBox="1"/>
          <p:nvPr/>
        </p:nvSpPr>
        <p:spPr>
          <a:xfrm>
            <a:off x="4698999" y="3010716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Ein</a:t>
            </a:r>
            <a:r>
              <a:rPr lang="de-DE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Renderzyklus</a:t>
            </a:r>
            <a:endParaRPr lang="de-DE" b="1" dirty="0">
              <a:solidFill>
                <a:srgbClr val="4DA27E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46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 </a:t>
            </a:r>
            <a:r>
              <a:rPr lang="de-DE" dirty="0" err="1"/>
              <a:t>batching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Renderings in </a:t>
            </a:r>
            <a:r>
              <a:rPr lang="de-DE" dirty="0" err="1"/>
              <a:t>Promises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Ab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auch Set-State-Aufrufe in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werden zusammengefasst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588967" y="1663220"/>
            <a:ext cx="6851890" cy="328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(null);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.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}&gt;Load Blog Post&lt;/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&lt;/div&gt;;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9A07C19-DA58-6358-F3F0-7208B04B90F4}"/>
              </a:ext>
            </a:extLst>
          </p:cNvPr>
          <p:cNvSpPr/>
          <p:nvPr/>
        </p:nvSpPr>
        <p:spPr>
          <a:xfrm>
            <a:off x="2476500" y="3053378"/>
            <a:ext cx="1866900" cy="476250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CCCC918-EA10-4695-35A3-721054427B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343400" y="3191235"/>
            <a:ext cx="714375" cy="10026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7D909AA-920D-4C0D-562F-67E3D1BC52A4}"/>
              </a:ext>
            </a:extLst>
          </p:cNvPr>
          <p:cNvSpPr txBox="1"/>
          <p:nvPr/>
        </p:nvSpPr>
        <p:spPr>
          <a:xfrm>
            <a:off x="4981514" y="3006569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Ein</a:t>
            </a:r>
            <a:r>
              <a:rPr lang="de-DE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Renderzyklus</a:t>
            </a:r>
            <a:endParaRPr lang="de-DE" b="1" dirty="0">
              <a:solidFill>
                <a:srgbClr val="4DA27E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946BC3-C8D2-40A1-02C6-BD96D8E079D1}"/>
              </a:ext>
            </a:extLst>
          </p:cNvPr>
          <p:cNvSpPr txBox="1"/>
          <p:nvPr/>
        </p:nvSpPr>
        <p:spPr>
          <a:xfrm>
            <a:off x="4991039" y="3311369"/>
            <a:ext cx="2297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(vor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React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18 </a:t>
            </a:r>
            <a:r>
              <a:rPr lang="de-DE" sz="1200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zwei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Renderzyklen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464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10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</a:t>
            </a:r>
            <a:r>
              <a:rPr lang="de-DE" dirty="0">
                <a:solidFill>
                  <a:srgbClr val="36544F"/>
                </a:solidFill>
              </a:rPr>
              <a:t>Auch Effekte werden doppelt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Dadurch kann </a:t>
            </a:r>
            <a:r>
              <a:rPr lang="de-DE" dirty="0">
                <a:solidFill>
                  <a:srgbClr val="36544F"/>
                </a:solidFill>
              </a:rPr>
              <a:t>(manuell) </a:t>
            </a:r>
            <a:r>
              <a:rPr lang="de-DE" b="0" dirty="0">
                <a:solidFill>
                  <a:srgbClr val="36544F"/>
                </a:solidFill>
              </a:rPr>
              <a:t>geprüft werden, ob alle Clean-Up-Funktion in Effekten richtig funktionieren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Vorbereitung für </a:t>
            </a:r>
            <a:r>
              <a:rPr lang="de-DE" dirty="0" err="1">
                <a:solidFill>
                  <a:srgbClr val="36544F"/>
                </a:solidFill>
              </a:rPr>
              <a:t>Concurrent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React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58790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2511</Words>
  <Application>Microsoft Macintosh PowerPoint</Application>
  <PresentationFormat>Bildschirmpräsentation (16:9)</PresentationFormat>
  <Paragraphs>620</Paragraphs>
  <Slides>54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MonoLisa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Black</vt:lpstr>
      <vt:lpstr>Source Sans Pro SemiBold</vt:lpstr>
      <vt:lpstr>Office-Design</vt:lpstr>
      <vt:lpstr>PowerPoint-Präsentation</vt:lpstr>
      <vt:lpstr>https://nilshartmann.net</vt:lpstr>
      <vt:lpstr>PowerPoint-Präsentation</vt:lpstr>
      <vt:lpstr>React 18: What's in the box?</vt:lpstr>
      <vt:lpstr>Bye, bye IE 👋</vt:lpstr>
      <vt:lpstr>Auto batching</vt:lpstr>
      <vt:lpstr>Auto batching</vt:lpstr>
      <vt:lpstr>Veränderter Strict-Mode</vt:lpstr>
      <vt:lpstr>Veränderter Strict-Mode</vt:lpstr>
      <vt:lpstr>Veränderter Strict-Mode</vt:lpstr>
      <vt:lpstr>Veränderter Strict-Mode</vt:lpstr>
      <vt:lpstr>Veränderter Strict-Mode</vt:lpstr>
      <vt:lpstr>Neue Hooks</vt:lpstr>
      <vt:lpstr>Neue Hooks</vt:lpstr>
      <vt:lpstr>React 18: What's in the box?</vt:lpstr>
      <vt:lpstr>Render und Commit (Klassisch)</vt:lpstr>
      <vt:lpstr>Render und Commit (Klassisch)</vt:lpstr>
      <vt:lpstr>Render und Commit (Klassisch)</vt:lpstr>
      <vt:lpstr>Render und Commit (Klassisch)</vt:lpstr>
      <vt:lpstr>Render und Commit (Klassisch)</vt:lpstr>
      <vt:lpstr>Render und Commit (Concurrent)</vt:lpstr>
      <vt:lpstr>Render und Commit (Concurrent)</vt:lpstr>
      <vt:lpstr>Render und Commit (Concurrent)</vt:lpstr>
      <vt:lpstr>Render und Commit (Concurrent)</vt:lpstr>
      <vt:lpstr>Concurrent React - Demo</vt:lpstr>
      <vt:lpstr>Concurrent React - Demo</vt:lpstr>
      <vt:lpstr>useTransition Hook</vt:lpstr>
      <vt:lpstr>useTransition Hook</vt:lpstr>
      <vt:lpstr>useTransition Hook</vt:lpstr>
      <vt:lpstr>useTransition Hook</vt:lpstr>
      <vt:lpstr>Demo useTransition</vt:lpstr>
      <vt:lpstr>Concurrent React - Demo</vt:lpstr>
      <vt:lpstr>Concurrent React - Demo</vt:lpstr>
      <vt:lpstr>Concurrent React - Demo</vt:lpstr>
      <vt:lpstr>Concurrent React - Demo</vt:lpstr>
      <vt:lpstr>Concurrent React - Demo</vt:lpstr>
      <vt:lpstr>Deferred Value Demo</vt:lpstr>
      <vt:lpstr>Deferred Value Demo</vt:lpstr>
      <vt:lpstr>React: what's next?</vt:lpstr>
      <vt:lpstr>PowerPoint-Präsentation</vt:lpstr>
      <vt:lpstr>suspense</vt:lpstr>
      <vt:lpstr>suspense</vt:lpstr>
      <vt:lpstr>suspense</vt:lpstr>
      <vt:lpstr>suspense</vt:lpstr>
      <vt:lpstr>suspense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940</cp:revision>
  <cp:lastPrinted>2019-05-19T16:49:13Z</cp:lastPrinted>
  <dcterms:created xsi:type="dcterms:W3CDTF">2016-03-28T15:59:53Z</dcterms:created>
  <dcterms:modified xsi:type="dcterms:W3CDTF">2022-06-22T11:31:14Z</dcterms:modified>
</cp:coreProperties>
</file>

<file path=docProps/thumbnail.jpeg>
</file>